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75" r:id="rId3"/>
    <p:sldId id="276" r:id="rId4"/>
    <p:sldId id="279" r:id="rId5"/>
    <p:sldId id="278" r:id="rId6"/>
    <p:sldId id="277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0" r:id="rId18"/>
    <p:sldId id="263" r:id="rId19"/>
    <p:sldId id="274" r:id="rId20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9"/>
    <p:restoredTop sz="94635"/>
  </p:normalViewPr>
  <p:slideViewPr>
    <p:cSldViewPr snapToGrid="0" snapToObjects="1">
      <p:cViewPr varScale="1">
        <p:scale>
          <a:sx n="116" d="100"/>
          <a:sy n="116" d="100"/>
        </p:scale>
        <p:origin x="19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C514-357D-3E47-981D-8B60DB3C8C0A}" type="datetimeFigureOut">
              <a:rPr lang="es-ES_tradnl" smtClean="0"/>
              <a:t>19/4/20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9E51-456A-054F-A7BE-A56DFD43C17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1799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C514-357D-3E47-981D-8B60DB3C8C0A}" type="datetimeFigureOut">
              <a:rPr lang="es-ES_tradnl" smtClean="0"/>
              <a:t>19/4/20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9E51-456A-054F-A7BE-A56DFD43C17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306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C514-357D-3E47-981D-8B60DB3C8C0A}" type="datetimeFigureOut">
              <a:rPr lang="es-ES_tradnl" smtClean="0"/>
              <a:t>19/4/20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9E51-456A-054F-A7BE-A56DFD43C17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7243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C514-357D-3E47-981D-8B60DB3C8C0A}" type="datetimeFigureOut">
              <a:rPr lang="es-ES_tradnl" smtClean="0"/>
              <a:t>19/4/20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9E51-456A-054F-A7BE-A56DFD43C17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072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C514-357D-3E47-981D-8B60DB3C8C0A}" type="datetimeFigureOut">
              <a:rPr lang="es-ES_tradnl" smtClean="0"/>
              <a:t>19/4/20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9E51-456A-054F-A7BE-A56DFD43C17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8638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C514-357D-3E47-981D-8B60DB3C8C0A}" type="datetimeFigureOut">
              <a:rPr lang="es-ES_tradnl" smtClean="0"/>
              <a:t>19/4/20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9E51-456A-054F-A7BE-A56DFD43C17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594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C514-357D-3E47-981D-8B60DB3C8C0A}" type="datetimeFigureOut">
              <a:rPr lang="es-ES_tradnl" smtClean="0"/>
              <a:t>19/4/20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9E51-456A-054F-A7BE-A56DFD43C17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97575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C514-357D-3E47-981D-8B60DB3C8C0A}" type="datetimeFigureOut">
              <a:rPr lang="es-ES_tradnl" smtClean="0"/>
              <a:t>19/4/20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9E51-456A-054F-A7BE-A56DFD43C17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974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C514-357D-3E47-981D-8B60DB3C8C0A}" type="datetimeFigureOut">
              <a:rPr lang="es-ES_tradnl" smtClean="0"/>
              <a:t>19/4/20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9E51-456A-054F-A7BE-A56DFD43C17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273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C514-357D-3E47-981D-8B60DB3C8C0A}" type="datetimeFigureOut">
              <a:rPr lang="es-ES_tradnl" smtClean="0"/>
              <a:t>19/4/20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9E51-456A-054F-A7BE-A56DFD43C17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6997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C514-357D-3E47-981D-8B60DB3C8C0A}" type="datetimeFigureOut">
              <a:rPr lang="es-ES_tradnl" smtClean="0"/>
              <a:t>19/4/20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49E51-456A-054F-A7BE-A56DFD43C17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3861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D7C036F6-82B0-2C45-8F5C-0647CBBAFC8D}"/>
              </a:ext>
            </a:extLst>
          </p:cNvPr>
          <p:cNvSpPr/>
          <p:nvPr userDrawn="1"/>
        </p:nvSpPr>
        <p:spPr>
          <a:xfrm>
            <a:off x="0" y="10476"/>
            <a:ext cx="12192000" cy="756936"/>
          </a:xfrm>
          <a:prstGeom prst="rect">
            <a:avLst/>
          </a:prstGeom>
          <a:solidFill>
            <a:srgbClr val="0073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786733"/>
            <a:ext cx="10515600" cy="936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_tradnl" dirty="0"/>
              <a:t>2017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Ing. Fernando Bono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49E51-456A-054F-A7BE-A56DFD43C17B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4733"/>
            <a:ext cx="3367315" cy="68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8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bit.ly/2D6qZn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974957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4A6BF12-D99B-8145-A2AD-4C757EF2579E}"/>
              </a:ext>
            </a:extLst>
          </p:cNvPr>
          <p:cNvSpPr/>
          <p:nvPr/>
        </p:nvSpPr>
        <p:spPr>
          <a:xfrm>
            <a:off x="10982" y="0"/>
            <a:ext cx="12181018" cy="6470374"/>
          </a:xfrm>
          <a:prstGeom prst="rect">
            <a:avLst/>
          </a:prstGeom>
          <a:solidFill>
            <a:srgbClr val="0073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51" y="5341011"/>
            <a:ext cx="4476895" cy="90511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475854" y="1531442"/>
            <a:ext cx="524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solidFill>
                  <a:schemeClr val="bg1"/>
                </a:solidFill>
              </a:rPr>
              <a:t>Modelación y Diseño de Sistemas</a:t>
            </a:r>
            <a:r>
              <a:rPr lang="es-ES_tradnl" sz="2800" b="1" dirty="0">
                <a:solidFill>
                  <a:schemeClr val="bg1"/>
                </a:solidFill>
                <a:effectLst/>
              </a:rPr>
              <a:t> </a:t>
            </a:r>
            <a:endParaRPr lang="es-ES_tradnl" sz="2800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962253" y="2620543"/>
            <a:ext cx="6267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chemeClr val="bg1"/>
                </a:solidFill>
              </a:rPr>
              <a:t>Analista Universitario de Sistemas Informáticos</a:t>
            </a:r>
            <a:r>
              <a:rPr lang="es-ES_tradnl" sz="2400" b="1" dirty="0">
                <a:solidFill>
                  <a:schemeClr val="bg1"/>
                </a:solidFill>
                <a:effectLst/>
              </a:rPr>
              <a:t> </a:t>
            </a:r>
            <a:endParaRPr lang="es-ES_tradnl" sz="2400" b="1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187572" y="3974911"/>
            <a:ext cx="181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solidFill>
                  <a:schemeClr val="bg1"/>
                </a:solidFill>
              </a:rPr>
              <a:t>Ing. Fernando Bono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769622" y="48439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29138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6100" y="16097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s-ES_tradnl" b="1" dirty="0"/>
              <a:t>Los Requerimientos del Usuario</a:t>
            </a:r>
          </a:p>
          <a:p>
            <a:pPr marL="0" indent="0">
              <a:buNone/>
            </a:pPr>
            <a:r>
              <a:rPr lang="es-ES_tradnl" dirty="0"/>
              <a:t>son declaraciones, en lenguaje natural y en diagramas, de los servicios que se espera que el sistema provea y de las restricciones bajo las cuales debe operar. </a:t>
            </a:r>
          </a:p>
          <a:p>
            <a:pPr marL="0" indent="0">
              <a:buNone/>
            </a:pPr>
            <a:endParaRPr lang="es-ES_tradnl" dirty="0"/>
          </a:p>
          <a:p>
            <a:r>
              <a:rPr lang="es-ES_tradnl" b="1" dirty="0"/>
              <a:t>Los requerimientos del sistema</a:t>
            </a:r>
            <a:endParaRPr lang="es-ES_tradnl" dirty="0"/>
          </a:p>
          <a:p>
            <a:pPr marL="0" indent="0">
              <a:buNone/>
            </a:pPr>
            <a:r>
              <a:rPr lang="es-ES_tradnl" dirty="0"/>
              <a:t>establecen con detalle los servicios y restricciones del sistema. El documento de requerimientos del sistema, algunas veces denominado Especificación funcional, debe ser preciso. Éste sirve como un contrato entre el comprador del sistema y el desarrollador de software.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F6F3DA5-65C2-F14E-9721-784441F58B71}"/>
              </a:ext>
            </a:extLst>
          </p:cNvPr>
          <p:cNvSpPr/>
          <p:nvPr/>
        </p:nvSpPr>
        <p:spPr>
          <a:xfrm>
            <a:off x="3568148" y="36405"/>
            <a:ext cx="8623852" cy="625567"/>
          </a:xfrm>
          <a:prstGeom prst="rect">
            <a:avLst/>
          </a:prstGeom>
          <a:solidFill>
            <a:srgbClr val="0073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/>
              <a:t>REQUERIMIENTOS DE SOFTWARE</a:t>
            </a:r>
          </a:p>
        </p:txBody>
      </p:sp>
    </p:spTree>
    <p:extLst>
      <p:ext uri="{BB962C8B-B14F-4D97-AF65-F5344CB8AC3E}">
        <p14:creationId xmlns:p14="http://schemas.microsoft.com/office/powerpoint/2010/main" val="13864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b="1" dirty="0"/>
              <a:t>Requerimientos funcionales</a:t>
            </a:r>
            <a:r>
              <a:rPr lang="es-ES_tradnl" dirty="0"/>
              <a:t>.- Son declaraciones de los servicios que proveerá el sistema, de manera en que éste reaccionará en situaciones particulares. </a:t>
            </a:r>
          </a:p>
          <a:p>
            <a:endParaRPr lang="es-ES_tradnl" dirty="0"/>
          </a:p>
          <a:p>
            <a:r>
              <a:rPr lang="es-ES_tradnl" b="1" dirty="0"/>
              <a:t>Requerimientos no funcionales</a:t>
            </a:r>
            <a:r>
              <a:rPr lang="es-ES_tradnl" dirty="0"/>
              <a:t>.- Son restricciones de los servicios o funciones ofrecidos por el sistema. Incluyen restricciones de tiempo, sobre el proceso de desarrollo, estándares, etc.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1B2621C-9A5B-5845-BC97-D090D5DF2321}"/>
              </a:ext>
            </a:extLst>
          </p:cNvPr>
          <p:cNvSpPr/>
          <p:nvPr/>
        </p:nvSpPr>
        <p:spPr>
          <a:xfrm>
            <a:off x="3568148" y="36405"/>
            <a:ext cx="8623852" cy="625567"/>
          </a:xfrm>
          <a:prstGeom prst="rect">
            <a:avLst/>
          </a:prstGeom>
          <a:solidFill>
            <a:srgbClr val="0073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/>
              <a:t>REQUERIMIENTOS DE SOFTWARE</a:t>
            </a:r>
          </a:p>
        </p:txBody>
      </p:sp>
    </p:spTree>
    <p:extLst>
      <p:ext uri="{BB962C8B-B14F-4D97-AF65-F5344CB8AC3E}">
        <p14:creationId xmlns:p14="http://schemas.microsoft.com/office/powerpoint/2010/main" val="145791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8000" y="1723346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s-ES_tradnl" b="1" dirty="0"/>
              <a:t>Requerimientos No Funcionales</a:t>
            </a:r>
          </a:p>
          <a:p>
            <a:pPr algn="just"/>
            <a:endParaRPr lang="es-ES_tradnl" b="1" dirty="0"/>
          </a:p>
          <a:p>
            <a:pPr marL="0" indent="0" algn="just">
              <a:buNone/>
            </a:pPr>
            <a:r>
              <a:rPr lang="es-ES_tradnl" dirty="0"/>
              <a:t>	No se refieren directamente a las funciones específicas que 	entrega el sistema, sino a las propiedades emergentes de éste 	como la fiabilidad, la respuesta en el tiempo y la capacidad de 	almacenamiento. </a:t>
            </a:r>
          </a:p>
          <a:p>
            <a:pPr marL="0" indent="0" algn="just">
              <a:buNone/>
            </a:pPr>
            <a:r>
              <a:rPr lang="es-ES_tradnl" dirty="0"/>
              <a:t>	A menudo son más críticos que los requerimientos funcionales 	particulares, una falla en un requerimiento no funcional del 	sistema lo inutiliza.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412C00E-D592-9B46-9D17-D8D1D68694A7}"/>
              </a:ext>
            </a:extLst>
          </p:cNvPr>
          <p:cNvSpPr/>
          <p:nvPr/>
        </p:nvSpPr>
        <p:spPr>
          <a:xfrm>
            <a:off x="3568148" y="36405"/>
            <a:ext cx="8623852" cy="625567"/>
          </a:xfrm>
          <a:prstGeom prst="rect">
            <a:avLst/>
          </a:prstGeom>
          <a:solidFill>
            <a:srgbClr val="0073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/>
              <a:t>REQUERIMIENTOS DE SOFTWARE</a:t>
            </a:r>
          </a:p>
        </p:txBody>
      </p:sp>
    </p:spTree>
    <p:extLst>
      <p:ext uri="{BB962C8B-B14F-4D97-AF65-F5344CB8AC3E}">
        <p14:creationId xmlns:p14="http://schemas.microsoft.com/office/powerpoint/2010/main" val="172904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s-ES_tradnl" b="1" dirty="0"/>
              <a:t>Requerimientos No Funcionales</a:t>
            </a:r>
          </a:p>
          <a:p>
            <a:pPr algn="just"/>
            <a:endParaRPr lang="es-ES_tradnl" b="1" dirty="0"/>
          </a:p>
          <a:p>
            <a:pPr marL="0" indent="0" algn="just">
              <a:buNone/>
            </a:pPr>
            <a:r>
              <a:rPr lang="es-ES_tradnl" dirty="0"/>
              <a:t>	Sin embargo los requerimientos no funcionales no siempre se 	refieren al sistema de software a desarrollar. Algunos de estos 	requerimientos restringen el proceso a utilizar en el desarrollo 	del sistema. Surgen de las necesidades del usuario debido a las 	restricciones en el presupuesto, a las políticas de la organización, 	a 	la necesidad de interoperabilidad con otros sistemas de 	software 	o de hardware o factores externos como los reglamentos de 	seguridad, políticas de privacidad, etc. En la siguiente figura tenemos 	una clasificación de Requerimientos no funcionales que pueden 	surgir: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243726B-3B71-D646-A6A9-4561E5B24889}"/>
              </a:ext>
            </a:extLst>
          </p:cNvPr>
          <p:cNvSpPr/>
          <p:nvPr/>
        </p:nvSpPr>
        <p:spPr>
          <a:xfrm>
            <a:off x="3568148" y="36405"/>
            <a:ext cx="8623852" cy="625567"/>
          </a:xfrm>
          <a:prstGeom prst="rect">
            <a:avLst/>
          </a:prstGeom>
          <a:solidFill>
            <a:srgbClr val="0073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/>
              <a:t>REQUERIMIENTOS DE SOFTWARE</a:t>
            </a:r>
          </a:p>
        </p:txBody>
      </p:sp>
    </p:spTree>
    <p:extLst>
      <p:ext uri="{BB962C8B-B14F-4D97-AF65-F5344CB8AC3E}">
        <p14:creationId xmlns:p14="http://schemas.microsoft.com/office/powerpoint/2010/main" val="88333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2"/>
          <p:cNvSpPr>
            <a:spLocks noChangeArrowheads="1"/>
          </p:cNvSpPr>
          <p:nvPr/>
        </p:nvSpPr>
        <p:spPr bwMode="auto">
          <a:xfrm>
            <a:off x="1903142" y="1524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3" name="CuadroTexto 2"/>
          <p:cNvSpPr txBox="1"/>
          <p:nvPr/>
        </p:nvSpPr>
        <p:spPr>
          <a:xfrm>
            <a:off x="602166" y="17233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631954"/>
              </p:ext>
            </p:extLst>
          </p:nvPr>
        </p:nvGraphicFramePr>
        <p:xfrm>
          <a:off x="343136" y="1095382"/>
          <a:ext cx="11676267" cy="23702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1676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7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Del Producto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6F31C871-8FFC-384C-AF45-B5B337494365}"/>
              </a:ext>
            </a:extLst>
          </p:cNvPr>
          <p:cNvSpPr/>
          <p:nvPr/>
        </p:nvSpPr>
        <p:spPr>
          <a:xfrm>
            <a:off x="3568148" y="36405"/>
            <a:ext cx="8623852" cy="625567"/>
          </a:xfrm>
          <a:prstGeom prst="rect">
            <a:avLst/>
          </a:prstGeom>
          <a:solidFill>
            <a:srgbClr val="0073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/>
              <a:t>REQUERIMIENTOS NO FUNCIONALES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96C007E9-38E7-C740-8EB7-DDF44F0DB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90486"/>
              </p:ext>
            </p:extLst>
          </p:nvPr>
        </p:nvGraphicFramePr>
        <p:xfrm>
          <a:off x="343135" y="1333582"/>
          <a:ext cx="11676267" cy="130128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529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6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12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Usabilidad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Algunas consideraciones para medir la usabilidad de un producto de software son:</a:t>
                      </a:r>
                      <a:endParaRPr lang="es-ES_tradnl" sz="14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Especificar el tiempo de capacitación requerido para usuarios normales y expertos para convertirse en productivos en operaciones particulares.</a:t>
                      </a:r>
                      <a:endParaRPr lang="es-ES_tradnl" sz="14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Especificar tiempos de tareas mensurables para tareas típicas, alternativamente, Requerimientos de usabilidad básica del nuevo sistema sobre otros sistemas que los usuarios conocen y  les agradan.</a:t>
                      </a:r>
                      <a:endParaRPr lang="es-ES_tradnl" sz="14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Especificar requerimientos para conformidad con los estándares comunes de usabilidad, tales como estándares de GUI.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A0F926AC-F3CC-1141-A9E3-8AD8FA7AE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676074"/>
              </p:ext>
            </p:extLst>
          </p:nvPr>
        </p:nvGraphicFramePr>
        <p:xfrm>
          <a:off x="343134" y="2634868"/>
          <a:ext cx="11676267" cy="217272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529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6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27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Confiabilidad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La confiabilidad podría expresarse en término de alguno de estos aspectos:</a:t>
                      </a:r>
                      <a:endParaRPr lang="es-ES_tradnl" sz="14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Disponibilidad: Especificar el porcentaje de disponibilidad de tiempo, horas de uso, acceso de mantenimiento, etc.</a:t>
                      </a:r>
                      <a:endParaRPr lang="es-ES_tradnl" sz="14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Tiempo Mínimo entre fallas: Especificado usualmente en horas, pero también puede especificarse en días, meses y años.</a:t>
                      </a:r>
                      <a:endParaRPr lang="es-ES_tradnl" sz="14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Tiempo Mínimo de Reparación: ¿Cuánto tiempo está permitido que el sistema esté fuera de operación después de una falla?</a:t>
                      </a:r>
                      <a:endParaRPr lang="es-ES_tradnl" sz="14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Certeza: Precisión Específica (resolución) y certeza (sobre un estándar) que es requerida para las salidas del sistema.</a:t>
                      </a:r>
                      <a:endParaRPr lang="es-ES_tradnl" sz="14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Errores (bugs) Máximos o ratios de defecto: usualmente expresados en términos de BUGS/KLOC (miles de líneas de código) o bugs por casos de uso</a:t>
                      </a:r>
                      <a:endParaRPr lang="es-ES_tradnl" sz="14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Errores (Bugs) o ratios de defectos: Categorizados en términos de bugs menores, significativos y críticos. Los requerimientos deberán definir lo que quiere decir bug “crítico”  (tal como datos completamente perdidos, inhabilitación completa para usar ciertas partes de la funcionalidad del sistema).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BA2BA4F6-9982-9440-835D-0EBF3E8A3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804124"/>
              </p:ext>
            </p:extLst>
          </p:nvPr>
        </p:nvGraphicFramePr>
        <p:xfrm>
          <a:off x="343134" y="4807595"/>
          <a:ext cx="11676267" cy="132273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529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6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27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Performance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Incluye tiempos de respuesta específicos. Donde sea aplicable, referenciar a los casos de uso relacionados, por nombre.</a:t>
                      </a:r>
                      <a:endParaRPr lang="es-ES_tradnl" sz="14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Tiempo de respuesta para una transacción (promedio, máximo), de principio al fin</a:t>
                      </a:r>
                      <a:endParaRPr lang="es-ES_tradnl" sz="14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Capacidad (el número de clientes o transacciones que el sistema puede soportar).</a:t>
                      </a:r>
                      <a:endParaRPr lang="es-ES_tradnl" sz="14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 Modos de Degradación (modo aceptable de operación cuando el sistema ha sido degradado).</a:t>
                      </a:r>
                      <a:endParaRPr lang="es-ES_tradnl" sz="14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Utilización de Recursos (memoria, disco, comunicaciones)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466C9CB0-2502-F84E-A2F7-88749FF10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502479"/>
              </p:ext>
            </p:extLst>
          </p:nvPr>
        </p:nvGraphicFramePr>
        <p:xfrm>
          <a:off x="343134" y="6134566"/>
          <a:ext cx="11676267" cy="43454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529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6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5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Portabilidad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Debe expresar las necesidades de crecimiento del producto hacia otras tecnologías de desarrollo, sistemas operativos y/o plataformas de hardware.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59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2"/>
          <p:cNvSpPr>
            <a:spLocks noChangeArrowheads="1"/>
          </p:cNvSpPr>
          <p:nvPr/>
        </p:nvSpPr>
        <p:spPr bwMode="auto">
          <a:xfrm>
            <a:off x="1903142" y="1524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3" name="CuadroTexto 2"/>
          <p:cNvSpPr txBox="1"/>
          <p:nvPr/>
        </p:nvSpPr>
        <p:spPr>
          <a:xfrm>
            <a:off x="602166" y="17233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130270"/>
              </p:ext>
            </p:extLst>
          </p:nvPr>
        </p:nvGraphicFramePr>
        <p:xfrm>
          <a:off x="236458" y="1003173"/>
          <a:ext cx="11529555" cy="35798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152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9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De la Organización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BB52AA20-78FA-CA47-90B1-7C947419EBE4}"/>
              </a:ext>
            </a:extLst>
          </p:cNvPr>
          <p:cNvSpPr/>
          <p:nvPr/>
        </p:nvSpPr>
        <p:spPr>
          <a:xfrm>
            <a:off x="3568148" y="36405"/>
            <a:ext cx="8623852" cy="625567"/>
          </a:xfrm>
          <a:prstGeom prst="rect">
            <a:avLst/>
          </a:prstGeom>
          <a:solidFill>
            <a:srgbClr val="0073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/>
              <a:t>REQUERIMIENTOS DE SOFTWARE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DA71A892-679F-ED47-9234-76049C0E4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651198"/>
              </p:ext>
            </p:extLst>
          </p:nvPr>
        </p:nvGraphicFramePr>
        <p:xfrm>
          <a:off x="236457" y="1361158"/>
          <a:ext cx="11529555" cy="143193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339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89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9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Entrega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Si la organización tiene requisitos explícitos respecto a la entrega del producto, entre los cuales podemos mencionar, fechas, épocas del año, días u horas específicos para por hacer el despliegue del producto, instalaciones on site distribuidas o remotas, etc., deberán especificarse en este apartado.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46C0D9AE-C4A1-734D-A7FD-A3FC999AD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041487"/>
              </p:ext>
            </p:extLst>
          </p:nvPr>
        </p:nvGraphicFramePr>
        <p:xfrm>
          <a:off x="236456" y="2793096"/>
          <a:ext cx="11529555" cy="71596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339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89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59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Implementación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Este apartado deberá especificar cualquier consideración que impacte en la construcción del producto que sea un requisito planteado por el cliente y el producto debe respetar.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1902237F-1168-A947-B839-5BEF0D2B7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223635"/>
              </p:ext>
            </p:extLst>
          </p:nvPr>
        </p:nvGraphicFramePr>
        <p:xfrm>
          <a:off x="236456" y="3504002"/>
          <a:ext cx="11529555" cy="107395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339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89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39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Estándares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Si la organización contratante (cliente) desea que el producto respete ciertos estándares asociados al producto en sí mismo o a su proceso de desarrollo, los mimos deberán especificarse en este apartado.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02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2"/>
          <p:cNvSpPr>
            <a:spLocks noChangeArrowheads="1"/>
          </p:cNvSpPr>
          <p:nvPr/>
        </p:nvSpPr>
        <p:spPr bwMode="auto">
          <a:xfrm>
            <a:off x="1903142" y="1524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3" name="CuadroTexto 2"/>
          <p:cNvSpPr txBox="1"/>
          <p:nvPr/>
        </p:nvSpPr>
        <p:spPr>
          <a:xfrm>
            <a:off x="602166" y="17233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697866"/>
              </p:ext>
            </p:extLst>
          </p:nvPr>
        </p:nvGraphicFramePr>
        <p:xfrm>
          <a:off x="176270" y="1046619"/>
          <a:ext cx="11545677" cy="40394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1545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39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Del Exterior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75B3E0AE-C739-9F49-A902-015E5E38C07D}"/>
              </a:ext>
            </a:extLst>
          </p:cNvPr>
          <p:cNvSpPr/>
          <p:nvPr/>
        </p:nvSpPr>
        <p:spPr>
          <a:xfrm>
            <a:off x="3568148" y="36405"/>
            <a:ext cx="8623852" cy="625567"/>
          </a:xfrm>
          <a:prstGeom prst="rect">
            <a:avLst/>
          </a:prstGeom>
          <a:solidFill>
            <a:srgbClr val="0073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/>
              <a:t>REQUERIMIENTOS DE SOFTWARE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92B00352-0BBF-8A45-80D3-86A256A02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672068"/>
              </p:ext>
            </p:extLst>
          </p:nvPr>
        </p:nvGraphicFramePr>
        <p:xfrm>
          <a:off x="176270" y="1450568"/>
          <a:ext cx="11545677" cy="80789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3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2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789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Éticos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Si existen requerimientos que deben considerarse en el contexto del producto que si bien no están legislados, responde a factores morales o pautas de conducta, deberán especificarse aquí.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1CDEE039-3EFF-4241-BD4E-29F87354D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510446"/>
              </p:ext>
            </p:extLst>
          </p:nvPr>
        </p:nvGraphicFramePr>
        <p:xfrm>
          <a:off x="176269" y="2258465"/>
          <a:ext cx="11545677" cy="121184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3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2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18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Legales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Identificar si existen legislaciones nacionales, internacionales, provinciales, etc., aplicables y vigentes, que el software deba considerar. También incluya acá aspectos relacionados a los derechos de copia (copyright).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8C7BCA31-4724-B643-BD8A-4134C8AB7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475798"/>
              </p:ext>
            </p:extLst>
          </p:nvPr>
        </p:nvGraphicFramePr>
        <p:xfrm>
          <a:off x="176268" y="3470310"/>
          <a:ext cx="11545677" cy="121184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342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2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18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Interoperabilidad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1400" dirty="0">
                          <a:effectLst/>
                        </a:rPr>
                        <a:t>Este aspecto implica requisitos vinculados con la necesidad de que el producto de software se comunique con otros productos de software del exterior, para intercambiar datos o algún otro aspecto.</a:t>
                      </a:r>
                      <a:endParaRPr lang="es-ES_tradnl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15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2"/>
          <p:cNvSpPr>
            <a:spLocks noChangeArrowheads="1"/>
          </p:cNvSpPr>
          <p:nvPr/>
        </p:nvSpPr>
        <p:spPr bwMode="auto">
          <a:xfrm>
            <a:off x="1903142" y="1524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34" y="1259429"/>
            <a:ext cx="9146110" cy="511460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0B0C31F-4CA5-3C4A-9600-B8D0139690BF}"/>
              </a:ext>
            </a:extLst>
          </p:cNvPr>
          <p:cNvSpPr/>
          <p:nvPr/>
        </p:nvSpPr>
        <p:spPr>
          <a:xfrm>
            <a:off x="3568148" y="36405"/>
            <a:ext cx="8623852" cy="625567"/>
          </a:xfrm>
          <a:prstGeom prst="rect">
            <a:avLst/>
          </a:prstGeom>
          <a:solidFill>
            <a:srgbClr val="0073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/>
              <a:t>REQUERIMIENTOS NO FUNCIONALES</a:t>
            </a:r>
          </a:p>
        </p:txBody>
      </p:sp>
    </p:spTree>
    <p:extLst>
      <p:ext uri="{BB962C8B-B14F-4D97-AF65-F5344CB8AC3E}">
        <p14:creationId xmlns:p14="http://schemas.microsoft.com/office/powerpoint/2010/main" val="1845176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638622" y="1933026"/>
            <a:ext cx="5217596" cy="1493024"/>
            <a:chOff x="684871" y="1873406"/>
            <a:chExt cx="5217596" cy="1493024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871" y="1873406"/>
              <a:ext cx="2181366" cy="1493024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3111190" y="2296752"/>
              <a:ext cx="2791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600" b="1" dirty="0"/>
                <a:t>INSTRUCTIVO</a:t>
              </a:r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735" y="2456246"/>
            <a:ext cx="3973415" cy="3138139"/>
          </a:xfrm>
          <a:prstGeom prst="rect">
            <a:avLst/>
          </a:prstGeom>
        </p:spPr>
      </p:pic>
      <p:grpSp>
        <p:nvGrpSpPr>
          <p:cNvPr id="12" name="Agrupar 11"/>
          <p:cNvGrpSpPr/>
          <p:nvPr/>
        </p:nvGrpSpPr>
        <p:grpSpPr>
          <a:xfrm>
            <a:off x="830701" y="4304710"/>
            <a:ext cx="5535471" cy="2056130"/>
            <a:chOff x="1165981" y="4160520"/>
            <a:chExt cx="5535471" cy="2056130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5981" y="4160520"/>
              <a:ext cx="1577593" cy="2056130"/>
            </a:xfrm>
            <a:prstGeom prst="rect">
              <a:avLst/>
            </a:prstGeom>
          </p:spPr>
        </p:pic>
        <p:sp>
          <p:nvSpPr>
            <p:cNvPr id="11" name="CuadroTexto 10"/>
            <p:cNvSpPr txBox="1"/>
            <p:nvPr/>
          </p:nvSpPr>
          <p:spPr>
            <a:xfrm>
              <a:off x="2743574" y="4926975"/>
              <a:ext cx="39578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b="1" dirty="0"/>
                <a:t>Plantilla que utilizaremos</a:t>
              </a:r>
            </a:p>
          </p:txBody>
        </p:sp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482EE02-9782-1B41-AD4A-AE67FF3898BE}"/>
              </a:ext>
            </a:extLst>
          </p:cNvPr>
          <p:cNvSpPr/>
          <p:nvPr/>
        </p:nvSpPr>
        <p:spPr>
          <a:xfrm>
            <a:off x="3568148" y="36405"/>
            <a:ext cx="8623852" cy="625567"/>
          </a:xfrm>
          <a:prstGeom prst="rect">
            <a:avLst/>
          </a:prstGeom>
          <a:solidFill>
            <a:srgbClr val="0073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/>
              <a:t>REQUERIMIENTOS DE SOFTWARE</a:t>
            </a:r>
          </a:p>
        </p:txBody>
      </p:sp>
    </p:spTree>
    <p:extLst>
      <p:ext uri="{BB962C8B-B14F-4D97-AF65-F5344CB8AC3E}">
        <p14:creationId xmlns:p14="http://schemas.microsoft.com/office/powerpoint/2010/main" val="15027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Preguntas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9888" y="1825625"/>
            <a:ext cx="65322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3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322" y="132866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s-ES_tradnl" b="1" dirty="0"/>
          </a:p>
          <a:p>
            <a:pPr marL="0" indent="0">
              <a:buNone/>
            </a:pPr>
            <a:r>
              <a:rPr lang="es-ES_tradnl" b="1" dirty="0"/>
              <a:t>Nombre</a:t>
            </a:r>
            <a:r>
              <a:rPr lang="es-ES_tradnl" dirty="0"/>
              <a:t>: Fernando Bono</a:t>
            </a:r>
          </a:p>
          <a:p>
            <a:pPr marL="0" indent="0">
              <a:buNone/>
            </a:pPr>
            <a:r>
              <a:rPr lang="es-ES_tradnl" b="1" dirty="0"/>
              <a:t>Mail</a:t>
            </a:r>
            <a:r>
              <a:rPr lang="es-ES_tradnl" dirty="0"/>
              <a:t>: </a:t>
            </a:r>
            <a:r>
              <a:rPr lang="es-ES_tradnl" dirty="0" err="1"/>
              <a:t>Fernando.Bono@unc.edu.ar</a:t>
            </a:r>
            <a:endParaRPr lang="es-ES_tradnl" dirty="0"/>
          </a:p>
          <a:p>
            <a:pPr marL="0" indent="0">
              <a:buNone/>
            </a:pPr>
            <a:r>
              <a:rPr lang="es-ES_tradnl" b="1" dirty="0"/>
              <a:t>Celular</a:t>
            </a:r>
            <a:r>
              <a:rPr lang="es-ES_tradnl" dirty="0"/>
              <a:t>: +54 </a:t>
            </a:r>
            <a:r>
              <a:rPr lang="mr-IN" dirty="0"/>
              <a:t>–</a:t>
            </a:r>
            <a:r>
              <a:rPr lang="es-ES_tradnl" dirty="0"/>
              <a:t> 9351 </a:t>
            </a:r>
            <a:r>
              <a:rPr lang="mr-IN" dirty="0"/>
              <a:t>–</a:t>
            </a:r>
            <a:r>
              <a:rPr lang="es-ES_tradnl" dirty="0"/>
              <a:t> 5122902</a:t>
            </a:r>
          </a:p>
          <a:p>
            <a:pPr marL="0" indent="0">
              <a:buNone/>
            </a:pPr>
            <a:r>
              <a:rPr lang="es-ES_tradnl" b="1" dirty="0"/>
              <a:t>Skype</a:t>
            </a:r>
            <a:r>
              <a:rPr lang="es-ES_tradnl" dirty="0"/>
              <a:t>: </a:t>
            </a:r>
            <a:r>
              <a:rPr lang="es-ES_tradnl" dirty="0" err="1"/>
              <a:t>fer</a:t>
            </a:r>
            <a:r>
              <a:rPr lang="es-ES_tradnl" dirty="0"/>
              <a:t>-bono</a:t>
            </a:r>
          </a:p>
          <a:p>
            <a:pPr marL="0" indent="0">
              <a:buNone/>
            </a:pPr>
            <a:r>
              <a:rPr lang="es-ES_tradnl" b="1" dirty="0" err="1"/>
              <a:t>Whatsapp</a:t>
            </a:r>
            <a:r>
              <a:rPr lang="es-ES_tradnl" b="1" dirty="0"/>
              <a:t>: </a:t>
            </a:r>
            <a:r>
              <a:rPr lang="es-ES_tradnl" b="1" dirty="0">
                <a:hlinkClick r:id="rId2"/>
              </a:rPr>
              <a:t>http://bit.ly/2D6qZnM</a:t>
            </a:r>
            <a:r>
              <a:rPr lang="es-ES_tradnl" b="1" dirty="0"/>
              <a:t>  </a:t>
            </a:r>
            <a:r>
              <a:rPr lang="es-ES_tradnl" dirty="0"/>
              <a:t> </a:t>
            </a:r>
          </a:p>
          <a:p>
            <a:pPr marL="0" indent="0">
              <a:buNone/>
            </a:pPr>
            <a:r>
              <a:rPr lang="es-ES" b="1" dirty="0"/>
              <a:t> </a:t>
            </a:r>
            <a:endParaRPr lang="es-AR" b="1" dirty="0"/>
          </a:p>
          <a:p>
            <a:pPr marL="0" indent="0">
              <a:buNone/>
            </a:pPr>
            <a:endParaRPr lang="es-ES_tradn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122EE5-20A0-1947-A929-82A6127E0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354" y="1778058"/>
            <a:ext cx="2991021" cy="299102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83D63CE-74A8-E645-9FB8-05495A09AB1E}"/>
              </a:ext>
            </a:extLst>
          </p:cNvPr>
          <p:cNvSpPr/>
          <p:nvPr/>
        </p:nvSpPr>
        <p:spPr>
          <a:xfrm>
            <a:off x="3568148" y="36405"/>
            <a:ext cx="8623852" cy="625567"/>
          </a:xfrm>
          <a:prstGeom prst="rect">
            <a:avLst/>
          </a:prstGeom>
          <a:solidFill>
            <a:srgbClr val="0073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/>
              <a:t>CONTACTO</a:t>
            </a:r>
          </a:p>
        </p:txBody>
      </p:sp>
    </p:spTree>
    <p:extLst>
      <p:ext uri="{BB962C8B-B14F-4D97-AF65-F5344CB8AC3E}">
        <p14:creationId xmlns:p14="http://schemas.microsoft.com/office/powerpoint/2010/main" val="195064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9113" y="112988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s-ES_tradnl" b="1" dirty="0"/>
              <a:t>Unidad I - Software: Visión general</a:t>
            </a:r>
          </a:p>
          <a:p>
            <a:pPr lvl="1"/>
            <a:r>
              <a:rPr lang="es-ES_tradnl" b="1" u="none" strike="noStrike" dirty="0">
                <a:effectLst/>
              </a:rPr>
              <a:t>Introducción</a:t>
            </a:r>
            <a:endParaRPr lang="es-ES_tradnl" u="none" strike="noStrike" dirty="0">
              <a:effectLst/>
            </a:endParaRPr>
          </a:p>
          <a:p>
            <a:pPr lvl="1"/>
            <a:endParaRPr lang="es-ES_tradnl" dirty="0"/>
          </a:p>
          <a:p>
            <a:r>
              <a:rPr lang="es-ES_tradnl" b="1" dirty="0"/>
              <a:t>Unidad II - Modelado de Software</a:t>
            </a:r>
          </a:p>
          <a:p>
            <a:pPr lvl="1"/>
            <a:r>
              <a:rPr lang="es-ES_tradnl" b="1" u="none" strike="noStrike" dirty="0">
                <a:effectLst/>
              </a:rPr>
              <a:t>Modelando casos de uso</a:t>
            </a:r>
          </a:p>
          <a:p>
            <a:pPr lvl="1"/>
            <a:r>
              <a:rPr lang="es-ES_tradnl" b="1" dirty="0"/>
              <a:t>Notación UML</a:t>
            </a:r>
            <a:r>
              <a:rPr lang="es-ES_tradnl" u="none" strike="noStrike" dirty="0">
                <a:effectLst/>
              </a:rPr>
              <a:t> </a:t>
            </a:r>
          </a:p>
          <a:p>
            <a:pPr lvl="1"/>
            <a:endParaRPr lang="es-ES_tradnl" dirty="0"/>
          </a:p>
          <a:p>
            <a:r>
              <a:rPr lang="es-ES_tradnl" b="1" dirty="0"/>
              <a:t>Unidad III - Proyectos, Metodologías y Marcos de Trabajo</a:t>
            </a:r>
          </a:p>
          <a:p>
            <a:pPr lvl="1"/>
            <a:r>
              <a:rPr lang="es-ES_tradnl" b="1" dirty="0"/>
              <a:t>Ciclo de Vida del Software</a:t>
            </a:r>
          </a:p>
          <a:p>
            <a:pPr lvl="1"/>
            <a:r>
              <a:rPr lang="es-ES_tradnl" b="1" dirty="0"/>
              <a:t>Diseño de Software y Conceptos de Arquitectura</a:t>
            </a:r>
          </a:p>
          <a:p>
            <a:pPr lvl="1"/>
            <a:r>
              <a:rPr lang="es-ES_tradnl" b="1" dirty="0"/>
              <a:t>Metodologías Ágiles</a:t>
            </a:r>
          </a:p>
          <a:p>
            <a:pPr lvl="1"/>
            <a:endParaRPr lang="es-ES_tradnl" b="1" dirty="0"/>
          </a:p>
          <a:p>
            <a:pPr lvl="1"/>
            <a:endParaRPr lang="es-ES_tradnl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F10DD38-975C-4748-9FC4-840B2BECF7AD}"/>
              </a:ext>
            </a:extLst>
          </p:cNvPr>
          <p:cNvSpPr/>
          <p:nvPr/>
        </p:nvSpPr>
        <p:spPr>
          <a:xfrm>
            <a:off x="3568148" y="36405"/>
            <a:ext cx="8623852" cy="625567"/>
          </a:xfrm>
          <a:prstGeom prst="rect">
            <a:avLst/>
          </a:prstGeom>
          <a:solidFill>
            <a:srgbClr val="0073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/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1950571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9113" y="112988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s-ES_tradnl" b="1" dirty="0"/>
              <a:t>Unidad I - Software: Visión general</a:t>
            </a:r>
          </a:p>
          <a:p>
            <a:pPr lvl="1"/>
            <a:r>
              <a:rPr lang="es-ES_tradnl" b="1" u="none" strike="noStrike" dirty="0">
                <a:effectLst/>
              </a:rPr>
              <a:t>Introducción</a:t>
            </a:r>
            <a:endParaRPr lang="es-ES_tradnl" u="none" strike="noStrike" dirty="0">
              <a:effectLst/>
            </a:endParaRPr>
          </a:p>
          <a:p>
            <a:pPr lvl="1"/>
            <a:endParaRPr lang="es-ES_tradnl" dirty="0"/>
          </a:p>
          <a:p>
            <a:r>
              <a:rPr lang="es-ES_tradnl" b="1" dirty="0"/>
              <a:t>Unidad II - Modelado de Software</a:t>
            </a:r>
          </a:p>
          <a:p>
            <a:pPr lvl="1"/>
            <a:r>
              <a:rPr lang="es-ES_tradnl" b="1" u="none" strike="noStrike" dirty="0">
                <a:solidFill>
                  <a:srgbClr val="FF0000"/>
                </a:solidFill>
                <a:effectLst/>
              </a:rPr>
              <a:t>Modelando casos de uso</a:t>
            </a:r>
          </a:p>
          <a:p>
            <a:pPr lvl="1"/>
            <a:r>
              <a:rPr lang="es-ES_tradnl" b="1" dirty="0"/>
              <a:t>Notación UML</a:t>
            </a:r>
            <a:r>
              <a:rPr lang="es-ES_tradnl" u="none" strike="noStrike" dirty="0">
                <a:effectLst/>
              </a:rPr>
              <a:t> </a:t>
            </a:r>
          </a:p>
          <a:p>
            <a:pPr lvl="1"/>
            <a:endParaRPr lang="es-ES_tradnl" dirty="0"/>
          </a:p>
          <a:p>
            <a:r>
              <a:rPr lang="es-ES_tradnl" b="1" dirty="0"/>
              <a:t>Unidad III - Proyectos, Metodologías y Marcos de Trabajo</a:t>
            </a:r>
          </a:p>
          <a:p>
            <a:pPr lvl="1"/>
            <a:r>
              <a:rPr lang="es-ES_tradnl" b="1" dirty="0"/>
              <a:t>Ciclo de Vida del Software</a:t>
            </a:r>
          </a:p>
          <a:p>
            <a:pPr lvl="1"/>
            <a:r>
              <a:rPr lang="es-ES_tradnl" b="1" dirty="0"/>
              <a:t>Diseño de Software y Conceptos de Arquitectura</a:t>
            </a:r>
          </a:p>
          <a:p>
            <a:pPr lvl="1"/>
            <a:r>
              <a:rPr lang="es-ES_tradnl" b="1" dirty="0"/>
              <a:t>Metodologías Ágiles</a:t>
            </a:r>
          </a:p>
          <a:p>
            <a:pPr lvl="1"/>
            <a:endParaRPr lang="es-ES_tradnl" b="1" dirty="0"/>
          </a:p>
          <a:p>
            <a:pPr lvl="1"/>
            <a:endParaRPr lang="es-ES_tradnl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F10DD38-975C-4748-9FC4-840B2BECF7AD}"/>
              </a:ext>
            </a:extLst>
          </p:cNvPr>
          <p:cNvSpPr/>
          <p:nvPr/>
        </p:nvSpPr>
        <p:spPr>
          <a:xfrm>
            <a:off x="3568148" y="36405"/>
            <a:ext cx="8623852" cy="625567"/>
          </a:xfrm>
          <a:prstGeom prst="rect">
            <a:avLst/>
          </a:prstGeom>
          <a:solidFill>
            <a:srgbClr val="0073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/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9853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9113" y="1129886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s-ES_tradnl" b="1" dirty="0"/>
              <a:t>Modelando casos de uso</a:t>
            </a:r>
            <a:endParaRPr lang="es-AR" dirty="0"/>
          </a:p>
          <a:p>
            <a:pPr lvl="1"/>
            <a:r>
              <a:rPr lang="es-ES_tradnl" dirty="0">
                <a:solidFill>
                  <a:srgbClr val="FF0000"/>
                </a:solidFill>
              </a:rPr>
              <a:t>Modelado de Requerimientos</a:t>
            </a:r>
            <a:endParaRPr lang="es-AR" dirty="0">
              <a:solidFill>
                <a:srgbClr val="FF0000"/>
              </a:solidFill>
            </a:endParaRPr>
          </a:p>
          <a:p>
            <a:pPr lvl="1"/>
            <a:r>
              <a:rPr lang="es-ES_tradnl" dirty="0"/>
              <a:t>Casos de uso</a:t>
            </a:r>
            <a:endParaRPr lang="es-AR" dirty="0"/>
          </a:p>
          <a:p>
            <a:pPr lvl="1"/>
            <a:r>
              <a:rPr lang="es-ES_tradnl" dirty="0"/>
              <a:t>Actores</a:t>
            </a:r>
            <a:endParaRPr lang="es-AR" dirty="0"/>
          </a:p>
          <a:p>
            <a:pPr lvl="1"/>
            <a:r>
              <a:rPr lang="es-ES_tradnl" dirty="0"/>
              <a:t>Identificación de casos de uso</a:t>
            </a:r>
            <a:endParaRPr lang="es-AR" dirty="0"/>
          </a:p>
          <a:p>
            <a:pPr lvl="1"/>
            <a:r>
              <a:rPr lang="es-ES_tradnl" dirty="0"/>
              <a:t>Documentación de casos de uso en el Modelo de Caso de Uso</a:t>
            </a:r>
            <a:endParaRPr lang="es-AR" dirty="0"/>
          </a:p>
          <a:p>
            <a:pPr lvl="1"/>
            <a:r>
              <a:rPr lang="es-ES_tradnl" dirty="0"/>
              <a:t>Requerimientos No funcionales</a:t>
            </a:r>
            <a:endParaRPr lang="es-AR" dirty="0"/>
          </a:p>
          <a:p>
            <a:pPr lvl="1"/>
            <a:r>
              <a:rPr lang="es-ES_tradnl" dirty="0"/>
              <a:t>Diagramas de actividades</a:t>
            </a:r>
            <a:endParaRPr lang="es-AR" dirty="0"/>
          </a:p>
          <a:p>
            <a:pPr lvl="1"/>
            <a:endParaRPr lang="es-ES_tradnl" b="1" dirty="0"/>
          </a:p>
          <a:p>
            <a:pPr lvl="1"/>
            <a:endParaRPr lang="es-ES_tradnl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F10DD38-975C-4748-9FC4-840B2BECF7AD}"/>
              </a:ext>
            </a:extLst>
          </p:cNvPr>
          <p:cNvSpPr/>
          <p:nvPr/>
        </p:nvSpPr>
        <p:spPr>
          <a:xfrm>
            <a:off x="3568148" y="36405"/>
            <a:ext cx="8623852" cy="625567"/>
          </a:xfrm>
          <a:prstGeom prst="rect">
            <a:avLst/>
          </a:prstGeom>
          <a:solidFill>
            <a:srgbClr val="0073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/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3405252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F10DD38-975C-4748-9FC4-840B2BECF7AD}"/>
              </a:ext>
            </a:extLst>
          </p:cNvPr>
          <p:cNvSpPr/>
          <p:nvPr/>
        </p:nvSpPr>
        <p:spPr>
          <a:xfrm>
            <a:off x="3568148" y="36405"/>
            <a:ext cx="8623852" cy="625567"/>
          </a:xfrm>
          <a:prstGeom prst="rect">
            <a:avLst/>
          </a:prstGeom>
          <a:solidFill>
            <a:srgbClr val="0073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/>
              <a:t>CONTENIDO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F17ABC0-7DE4-9A44-A68E-9B56F89AA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664" y="1251027"/>
            <a:ext cx="1488501" cy="278114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9F86954-A988-1E45-9559-38A785A7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426" y="1203004"/>
            <a:ext cx="1498964" cy="282917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DD1E789-C0DF-594F-84F6-E68CEC7B7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390" y="1203004"/>
            <a:ext cx="1504242" cy="28291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43EB215-B364-8348-B89A-C68D828C6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354" y="1203004"/>
            <a:ext cx="1539548" cy="28291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7F263B8-570D-E74D-A46B-7DFFC7F30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596" y="1150192"/>
            <a:ext cx="1541760" cy="28819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99E2CD7-F257-B541-917A-D7F6F4E9E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0664" y="4076853"/>
            <a:ext cx="1473520" cy="278114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B9CE431-F790-0345-9480-2A58AFC2C6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4118" y="4076853"/>
            <a:ext cx="1480200" cy="274474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44FEEDF-9751-BC4A-83FA-741D600F8B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6265" y="4039845"/>
            <a:ext cx="1483831" cy="282917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51E892A-C473-974E-9D67-F5525F2364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9329" y="4076853"/>
            <a:ext cx="1483831" cy="279949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CEF1F7C-DF8D-4D47-9373-2E2B487290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3381" y="4014097"/>
            <a:ext cx="1535485" cy="287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5322" y="1114246"/>
            <a:ext cx="8900711" cy="2647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b="1" dirty="0"/>
              <a:t>Requerimientos de Software</a:t>
            </a:r>
          </a:p>
          <a:p>
            <a:pPr lvl="1" algn="just"/>
            <a:r>
              <a:rPr lang="es-ES_tradnl" dirty="0"/>
              <a:t>Son las descripciones de los servicios.</a:t>
            </a:r>
          </a:p>
          <a:p>
            <a:pPr lvl="1" algn="just"/>
            <a:r>
              <a:rPr lang="es-ES_tradnl" dirty="0"/>
              <a:t>La Ingeniería de requerimientos es el proceso de descubrir, analizar documentar y verificar estos servicios.</a:t>
            </a:r>
          </a:p>
          <a:p>
            <a:pPr lvl="1" algn="just"/>
            <a:endParaRPr lang="es-ES_tradnl" dirty="0"/>
          </a:p>
          <a:p>
            <a:pPr lvl="1" algn="just"/>
            <a:endParaRPr lang="es-ES_tradn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6DFDE54-5631-4243-8EAE-8A4B2A828AE1}"/>
              </a:ext>
            </a:extLst>
          </p:cNvPr>
          <p:cNvSpPr/>
          <p:nvPr/>
        </p:nvSpPr>
        <p:spPr>
          <a:xfrm>
            <a:off x="3568148" y="36405"/>
            <a:ext cx="8623852" cy="625567"/>
          </a:xfrm>
          <a:prstGeom prst="rect">
            <a:avLst/>
          </a:prstGeom>
          <a:solidFill>
            <a:srgbClr val="0073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/>
              <a:t>REQUERIMIENTOS DE SOFTWARE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664571D-E766-CD44-9FB4-924CC30EF64C}"/>
              </a:ext>
            </a:extLst>
          </p:cNvPr>
          <p:cNvSpPr txBox="1"/>
          <p:nvPr/>
        </p:nvSpPr>
        <p:spPr>
          <a:xfrm>
            <a:off x="782196" y="4973591"/>
            <a:ext cx="99922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b="1" dirty="0"/>
              <a:t>Nota</a:t>
            </a:r>
            <a:r>
              <a:rPr lang="es-ES_tradnl" sz="2800" dirty="0"/>
              <a:t>: Comprender la naturaleza de los problemas puede ser muy difícil, especialmente si es nuevo.</a:t>
            </a:r>
          </a:p>
          <a:p>
            <a:endParaRPr lang="es-AR" sz="28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04D8262-F64B-BC49-86D0-9815AA71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937" y="2470648"/>
            <a:ext cx="2636475" cy="268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4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b="1" dirty="0"/>
              <a:t>El término requerimiento</a:t>
            </a:r>
          </a:p>
          <a:p>
            <a:r>
              <a:rPr lang="es-ES_tradnl" dirty="0"/>
              <a:t>El término requerimiento no se utiliza de forma consistente en la industria del software.</a:t>
            </a:r>
          </a:p>
          <a:p>
            <a:pPr lvl="1" algn="just"/>
            <a:r>
              <a:rPr lang="es-ES_tradnl" dirty="0"/>
              <a:t>un requerimiento se visualiza como una declaración abstracta de alto nivel de un servicio que debe proveer el sistema.</a:t>
            </a:r>
          </a:p>
          <a:p>
            <a:pPr lvl="1" algn="just"/>
            <a:endParaRPr lang="es-ES_tradnl" dirty="0"/>
          </a:p>
          <a:p>
            <a:pPr lvl="1" algn="just"/>
            <a:r>
              <a:rPr lang="es-ES_tradnl" dirty="0"/>
              <a:t>como una restricción de éste.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3E33999-27BB-3749-ACC7-B1F3F33E6B39}"/>
              </a:ext>
            </a:extLst>
          </p:cNvPr>
          <p:cNvSpPr/>
          <p:nvPr/>
        </p:nvSpPr>
        <p:spPr>
          <a:xfrm>
            <a:off x="3568148" y="36405"/>
            <a:ext cx="8623852" cy="625567"/>
          </a:xfrm>
          <a:prstGeom prst="rect">
            <a:avLst/>
          </a:prstGeom>
          <a:solidFill>
            <a:srgbClr val="0073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/>
              <a:t>REQUERIMIENTOS DE SOFTWARE</a:t>
            </a:r>
          </a:p>
        </p:txBody>
      </p:sp>
    </p:spTree>
    <p:extLst>
      <p:ext uri="{BB962C8B-B14F-4D97-AF65-F5344CB8AC3E}">
        <p14:creationId xmlns:p14="http://schemas.microsoft.com/office/powerpoint/2010/main" val="210099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3458" y="1253331"/>
            <a:ext cx="10178667" cy="51584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_tradnl" b="1" dirty="0"/>
              <a:t>Documento de requerimientos para el sistema</a:t>
            </a:r>
          </a:p>
          <a:p>
            <a:r>
              <a:rPr lang="es-ES_tradnl" dirty="0"/>
              <a:t>Si una compañía desea establecer un contrato para el desarrollo de un proyecto de software, debe: </a:t>
            </a:r>
          </a:p>
          <a:p>
            <a:pPr lvl="1"/>
            <a:r>
              <a:rPr lang="es-ES_tradnl" dirty="0"/>
              <a:t> Definir sus necesidades de una forma suficientemente abstracta como para establecer a a partir de ella una solución. </a:t>
            </a:r>
          </a:p>
          <a:p>
            <a:pPr lvl="1"/>
            <a:r>
              <a:rPr lang="es-ES_tradnl" dirty="0"/>
              <a:t>Los requerimientos deben redactarse de tal forma que varios contratistas puedan licitar el contrato, ofreciendo quizás formas diferentes de cumplir las necesidades de los clientes en la organización. </a:t>
            </a:r>
          </a:p>
          <a:p>
            <a:r>
              <a:rPr lang="es-ES_tradnl" dirty="0"/>
              <a:t>Una vez que el contrato se asigna, el contratista debe: </a:t>
            </a:r>
          </a:p>
          <a:p>
            <a:pPr lvl="1"/>
            <a:r>
              <a:rPr lang="es-ES_tradnl" dirty="0"/>
              <a:t>redactar una definición del sistema para el cliente de forma que éste comprenda y pueda validar lo que hará el software. </a:t>
            </a:r>
          </a:p>
          <a:p>
            <a:pPr lvl="1"/>
            <a:endParaRPr lang="es-ES_tradnl" dirty="0"/>
          </a:p>
          <a:p>
            <a:pPr marL="457200" lvl="1" indent="0">
              <a:buNone/>
            </a:pPr>
            <a:r>
              <a:rPr lang="es-ES_tradnl" dirty="0">
                <a:solidFill>
                  <a:schemeClr val="accent1">
                    <a:lumMod val="75000"/>
                  </a:schemeClr>
                </a:solidFill>
              </a:rPr>
              <a:t>Ambos documentos se denominan el “</a:t>
            </a:r>
            <a:r>
              <a:rPr lang="es-ES_tradnl" b="1" dirty="0">
                <a:solidFill>
                  <a:schemeClr val="accent1">
                    <a:lumMod val="75000"/>
                  </a:schemeClr>
                </a:solidFill>
              </a:rPr>
              <a:t>documento de requerimientos para el sistema</a:t>
            </a:r>
            <a:r>
              <a:rPr lang="es-ES_tradnl" dirty="0">
                <a:solidFill>
                  <a:schemeClr val="accent1">
                    <a:lumMod val="75000"/>
                  </a:schemeClr>
                </a:solidFill>
              </a:rPr>
              <a:t>”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B688ADC-F211-FD4C-9C2B-4F75F327CBF5}"/>
              </a:ext>
            </a:extLst>
          </p:cNvPr>
          <p:cNvSpPr/>
          <p:nvPr/>
        </p:nvSpPr>
        <p:spPr>
          <a:xfrm>
            <a:off x="3568148" y="36405"/>
            <a:ext cx="8623852" cy="625567"/>
          </a:xfrm>
          <a:prstGeom prst="rect">
            <a:avLst/>
          </a:prstGeom>
          <a:solidFill>
            <a:srgbClr val="0073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dirty="0"/>
              <a:t>REQUERIMIENTOS DE SOFTWARE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DB895D-0DEC-CA46-8556-48275F8A9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2" r="22115"/>
          <a:stretch/>
        </p:blipFill>
        <p:spPr>
          <a:xfrm>
            <a:off x="10505501" y="2075850"/>
            <a:ext cx="1333041" cy="177578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BF9A5C-4D11-9247-9583-67A3C6AF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630" y="3944432"/>
            <a:ext cx="1945912" cy="145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6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1329</Words>
  <Application>Microsoft Macintosh PowerPoint</Application>
  <PresentationFormat>Panorámica</PresentationFormat>
  <Paragraphs>129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Fernando Bono</dc:creator>
  <cp:lastModifiedBy>Fernando Bono</cp:lastModifiedBy>
  <cp:revision>21</cp:revision>
  <dcterms:created xsi:type="dcterms:W3CDTF">2017-05-10T20:16:52Z</dcterms:created>
  <dcterms:modified xsi:type="dcterms:W3CDTF">2020-04-19T20:27:09Z</dcterms:modified>
</cp:coreProperties>
</file>